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8288000" cy="10287000"/>
  <p:notesSz cx="6858000" cy="9144000"/>
  <p:embeddedFontLst>
    <p:embeddedFont>
      <p:font typeface="Courier Prime" pitchFamily="49" charset="77"/>
      <p:regular r:id="rId4"/>
    </p:embeddedFont>
    <p:embeddedFont>
      <p:font typeface="TC Milo" pitchFamily="2" charset="0"/>
      <p:regular r:id="rId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94564" autoAdjust="0"/>
  </p:normalViewPr>
  <p:slideViewPr>
    <p:cSldViewPr>
      <p:cViewPr varScale="1">
        <p:scale>
          <a:sx n="71" d="100"/>
          <a:sy n="71" d="100"/>
        </p:scale>
        <p:origin x="760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font" Target="fonts/font2.fntdata"/><Relationship Id="rId4" Type="http://schemas.openxmlformats.org/officeDocument/2006/relationships/font" Target="fonts/font1.fntdata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DDBF8-C7D5-CD4F-A132-AA6BCF6D47D1}" type="datetimeFigureOut">
              <a:rPr lang="pt-BR" smtClean="0"/>
              <a:t>07/05/2024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6EF336-4BCD-224A-AB46-7D85AEAE79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0987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6EF336-4BCD-224A-AB46-7D85AEAE791A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7295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svg"/><Relationship Id="rId26" Type="http://schemas.openxmlformats.org/officeDocument/2006/relationships/image" Target="../media/image24.sv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sv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sv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svg"/><Relationship Id="rId24" Type="http://schemas.openxmlformats.org/officeDocument/2006/relationships/image" Target="../media/image22.svg"/><Relationship Id="rId5" Type="http://schemas.openxmlformats.org/officeDocument/2006/relationships/image" Target="../media/image3.sv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sv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svg"/><Relationship Id="rId14" Type="http://schemas.openxmlformats.org/officeDocument/2006/relationships/image" Target="../media/image12.svg"/><Relationship Id="rId22" Type="http://schemas.openxmlformats.org/officeDocument/2006/relationships/image" Target="../media/image20.svg"/><Relationship Id="rId27" Type="http://schemas.openxmlformats.org/officeDocument/2006/relationships/image" Target="../media/image25.png"/><Relationship Id="rId30" Type="http://schemas.openxmlformats.org/officeDocument/2006/relationships/image" Target="../media/image2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514602" y="29600"/>
            <a:ext cx="1885067" cy="1889256"/>
          </a:xfrm>
          <a:custGeom>
            <a:avLst/>
            <a:gdLst/>
            <a:ahLst/>
            <a:cxnLst/>
            <a:rect l="l" t="t" r="r" b="b"/>
            <a:pathLst>
              <a:path w="1885067" h="1889256">
                <a:moveTo>
                  <a:pt x="0" y="0"/>
                </a:moveTo>
                <a:lnTo>
                  <a:pt x="1885067" y="0"/>
                </a:lnTo>
                <a:lnTo>
                  <a:pt x="1885067" y="1889256"/>
                </a:lnTo>
                <a:lnTo>
                  <a:pt x="0" y="18892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 flipV="1">
            <a:off x="5655774" y="3868574"/>
            <a:ext cx="6976453" cy="2105620"/>
          </a:xfrm>
          <a:custGeom>
            <a:avLst/>
            <a:gdLst/>
            <a:ahLst/>
            <a:cxnLst/>
            <a:rect l="l" t="t" r="r" b="b"/>
            <a:pathLst>
              <a:path w="6976453" h="2105620">
                <a:moveTo>
                  <a:pt x="0" y="2105620"/>
                </a:moveTo>
                <a:lnTo>
                  <a:pt x="6976452" y="2105620"/>
                </a:lnTo>
                <a:lnTo>
                  <a:pt x="6976452" y="0"/>
                </a:lnTo>
                <a:lnTo>
                  <a:pt x="0" y="0"/>
                </a:lnTo>
                <a:lnTo>
                  <a:pt x="0" y="210562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TextBox 4"/>
          <p:cNvSpPr txBox="1"/>
          <p:nvPr/>
        </p:nvSpPr>
        <p:spPr>
          <a:xfrm>
            <a:off x="6197482" y="4449073"/>
            <a:ext cx="5893037" cy="1074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69"/>
              </a:lnSpc>
            </a:pPr>
            <a:r>
              <a:rPr lang="en-US" sz="3154" dirty="0">
                <a:solidFill>
                  <a:srgbClr val="000000"/>
                </a:solidFill>
                <a:latin typeface="TC Milo"/>
              </a:rPr>
              <a:t>ESTRATÉGIAS DE COMUNICAÇÃO EM REDES SOCIAIS POR UNIDADES DE INVESTIGAÇÃO</a:t>
            </a:r>
          </a:p>
          <a:p>
            <a:pPr algn="ctr">
              <a:lnSpc>
                <a:spcPts val="1508"/>
              </a:lnSpc>
            </a:pPr>
            <a:endParaRPr lang="en-US" sz="3154" dirty="0">
              <a:solidFill>
                <a:srgbClr val="000000"/>
              </a:solidFill>
              <a:latin typeface="TC Milo"/>
            </a:endParaRPr>
          </a:p>
        </p:txBody>
      </p:sp>
      <p:sp>
        <p:nvSpPr>
          <p:cNvPr id="5" name="Freeform 5"/>
          <p:cNvSpPr/>
          <p:nvPr/>
        </p:nvSpPr>
        <p:spPr>
          <a:xfrm rot="735714">
            <a:off x="7003722" y="5008575"/>
            <a:ext cx="4083564" cy="987480"/>
          </a:xfrm>
          <a:custGeom>
            <a:avLst/>
            <a:gdLst/>
            <a:ahLst/>
            <a:cxnLst/>
            <a:rect l="l" t="t" r="r" b="b"/>
            <a:pathLst>
              <a:path w="4083564" h="987480">
                <a:moveTo>
                  <a:pt x="0" y="0"/>
                </a:moveTo>
                <a:lnTo>
                  <a:pt x="4083564" y="0"/>
                </a:lnTo>
                <a:lnTo>
                  <a:pt x="4083564" y="987480"/>
                </a:lnTo>
                <a:lnTo>
                  <a:pt x="0" y="98748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Freeform 6"/>
          <p:cNvSpPr/>
          <p:nvPr/>
        </p:nvSpPr>
        <p:spPr>
          <a:xfrm rot="1430689">
            <a:off x="676792" y="40049"/>
            <a:ext cx="337524" cy="434519"/>
          </a:xfrm>
          <a:custGeom>
            <a:avLst/>
            <a:gdLst/>
            <a:ahLst/>
            <a:cxnLst/>
            <a:rect l="l" t="t" r="r" b="b"/>
            <a:pathLst>
              <a:path w="337524" h="434519">
                <a:moveTo>
                  <a:pt x="0" y="0"/>
                </a:moveTo>
                <a:lnTo>
                  <a:pt x="337523" y="0"/>
                </a:lnTo>
                <a:lnTo>
                  <a:pt x="337523" y="434519"/>
                </a:lnTo>
                <a:lnTo>
                  <a:pt x="0" y="43451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Freeform 7"/>
          <p:cNvSpPr/>
          <p:nvPr/>
        </p:nvSpPr>
        <p:spPr>
          <a:xfrm>
            <a:off x="5682162" y="92030"/>
            <a:ext cx="415656" cy="580702"/>
          </a:xfrm>
          <a:custGeom>
            <a:avLst/>
            <a:gdLst/>
            <a:ahLst/>
            <a:cxnLst/>
            <a:rect l="l" t="t" r="r" b="b"/>
            <a:pathLst>
              <a:path w="415657" h="640336">
                <a:moveTo>
                  <a:pt x="0" y="0"/>
                </a:moveTo>
                <a:lnTo>
                  <a:pt x="415656" y="0"/>
                </a:lnTo>
                <a:lnTo>
                  <a:pt x="415656" y="640336"/>
                </a:lnTo>
                <a:lnTo>
                  <a:pt x="0" y="64033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Freeform 8"/>
          <p:cNvSpPr/>
          <p:nvPr/>
        </p:nvSpPr>
        <p:spPr>
          <a:xfrm>
            <a:off x="0" y="9173382"/>
            <a:ext cx="2536762" cy="1113618"/>
          </a:xfrm>
          <a:custGeom>
            <a:avLst/>
            <a:gdLst/>
            <a:ahLst/>
            <a:cxnLst/>
            <a:rect l="l" t="t" r="r" b="b"/>
            <a:pathLst>
              <a:path w="2536762" h="1113618">
                <a:moveTo>
                  <a:pt x="0" y="0"/>
                </a:moveTo>
                <a:lnTo>
                  <a:pt x="2536762" y="0"/>
                </a:lnTo>
                <a:lnTo>
                  <a:pt x="2536762" y="1113618"/>
                </a:lnTo>
                <a:lnTo>
                  <a:pt x="0" y="1113618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Freeform 9"/>
          <p:cNvSpPr/>
          <p:nvPr/>
        </p:nvSpPr>
        <p:spPr>
          <a:xfrm flipH="1">
            <a:off x="13030200" y="9317517"/>
            <a:ext cx="5529140" cy="948323"/>
          </a:xfrm>
          <a:custGeom>
            <a:avLst/>
            <a:gdLst/>
            <a:ahLst/>
            <a:cxnLst/>
            <a:rect l="l" t="t" r="r" b="b"/>
            <a:pathLst>
              <a:path w="5650157" h="1130031">
                <a:moveTo>
                  <a:pt x="5650158" y="0"/>
                </a:moveTo>
                <a:lnTo>
                  <a:pt x="0" y="0"/>
                </a:lnTo>
                <a:lnTo>
                  <a:pt x="0" y="1130031"/>
                </a:lnTo>
                <a:lnTo>
                  <a:pt x="5650158" y="1130031"/>
                </a:lnTo>
                <a:lnTo>
                  <a:pt x="5650158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0" name="Freeform 10"/>
          <p:cNvSpPr/>
          <p:nvPr/>
        </p:nvSpPr>
        <p:spPr>
          <a:xfrm rot="-10800000">
            <a:off x="4768190" y="4689365"/>
            <a:ext cx="1362460" cy="287355"/>
          </a:xfrm>
          <a:custGeom>
            <a:avLst/>
            <a:gdLst/>
            <a:ahLst/>
            <a:cxnLst/>
            <a:rect l="l" t="t" r="r" b="b"/>
            <a:pathLst>
              <a:path w="1362460" h="287355">
                <a:moveTo>
                  <a:pt x="0" y="0"/>
                </a:moveTo>
                <a:lnTo>
                  <a:pt x="1362460" y="0"/>
                </a:lnTo>
                <a:lnTo>
                  <a:pt x="1362460" y="287355"/>
                </a:lnTo>
                <a:lnTo>
                  <a:pt x="0" y="28735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1" name="TextBox 11"/>
          <p:cNvSpPr txBox="1"/>
          <p:nvPr/>
        </p:nvSpPr>
        <p:spPr>
          <a:xfrm>
            <a:off x="759037" y="4182092"/>
            <a:ext cx="2730522" cy="337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2291" dirty="0">
                <a:solidFill>
                  <a:srgbClr val="000000"/>
                </a:solidFill>
                <a:latin typeface="TC Milo"/>
              </a:rPr>
              <a:t>LINKEDIN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87149" y="3991643"/>
            <a:ext cx="1637149" cy="620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05"/>
              </a:lnSpc>
            </a:pPr>
            <a:r>
              <a:rPr lang="en-US" sz="4277" dirty="0">
                <a:solidFill>
                  <a:srgbClr val="000000"/>
                </a:solidFill>
                <a:latin typeface="TC Milo"/>
              </a:rPr>
              <a:t>1.</a:t>
            </a:r>
          </a:p>
        </p:txBody>
      </p:sp>
      <p:sp>
        <p:nvSpPr>
          <p:cNvPr id="13" name="Freeform 13"/>
          <p:cNvSpPr/>
          <p:nvPr/>
        </p:nvSpPr>
        <p:spPr>
          <a:xfrm>
            <a:off x="759037" y="4519246"/>
            <a:ext cx="900087" cy="45823"/>
          </a:xfrm>
          <a:custGeom>
            <a:avLst/>
            <a:gdLst/>
            <a:ahLst/>
            <a:cxnLst/>
            <a:rect l="l" t="t" r="r" b="b"/>
            <a:pathLst>
              <a:path w="900087" h="45823">
                <a:moveTo>
                  <a:pt x="0" y="0"/>
                </a:moveTo>
                <a:lnTo>
                  <a:pt x="900087" y="0"/>
                </a:lnTo>
                <a:lnTo>
                  <a:pt x="900087" y="45823"/>
                </a:lnTo>
                <a:lnTo>
                  <a:pt x="0" y="45823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4" name="TextBox 14"/>
          <p:cNvSpPr txBox="1"/>
          <p:nvPr/>
        </p:nvSpPr>
        <p:spPr>
          <a:xfrm>
            <a:off x="1146834" y="6344335"/>
            <a:ext cx="2730522" cy="3371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2291">
                <a:solidFill>
                  <a:srgbClr val="000000"/>
                </a:solidFill>
                <a:latin typeface="TC Milo"/>
              </a:rPr>
              <a:t>INSTAGRAM E FACEBOOK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74946" y="6153886"/>
            <a:ext cx="1637149" cy="620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05"/>
              </a:lnSpc>
            </a:pPr>
            <a:r>
              <a:rPr lang="en-US" sz="4277">
                <a:solidFill>
                  <a:srgbClr val="000000"/>
                </a:solidFill>
                <a:latin typeface="TC Milo"/>
              </a:rPr>
              <a:t>2.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08030" y="6742599"/>
            <a:ext cx="4781408" cy="13336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624"/>
              </a:lnSpc>
            </a:pPr>
            <a:r>
              <a:rPr lang="en-US" spc="-48" dirty="0">
                <a:solidFill>
                  <a:srgbClr val="000000"/>
                </a:solidFill>
                <a:latin typeface="Courier Prime"/>
              </a:rPr>
              <a:t>+ </a:t>
            </a:r>
            <a:r>
              <a:rPr lang="en-US" spc="-48" dirty="0" err="1">
                <a:solidFill>
                  <a:srgbClr val="000000"/>
                </a:solidFill>
                <a:latin typeface="Courier Prime"/>
              </a:rPr>
              <a:t>Rápido</a:t>
            </a:r>
            <a:endParaRPr lang="en-US" spc="-48" dirty="0">
              <a:solidFill>
                <a:srgbClr val="000000"/>
              </a:solidFill>
              <a:latin typeface="Courier Prime"/>
            </a:endParaRPr>
          </a:p>
          <a:p>
            <a:pPr algn="just">
              <a:lnSpc>
                <a:spcPts val="2624"/>
              </a:lnSpc>
            </a:pPr>
            <a:r>
              <a:rPr lang="en-US" spc="-48" dirty="0">
                <a:solidFill>
                  <a:srgbClr val="000000"/>
                </a:solidFill>
                <a:latin typeface="Courier Prime"/>
              </a:rPr>
              <a:t>+ </a:t>
            </a:r>
            <a:r>
              <a:rPr lang="en-US" spc="-48" dirty="0" err="1">
                <a:solidFill>
                  <a:srgbClr val="000000"/>
                </a:solidFill>
                <a:latin typeface="Courier Prime"/>
              </a:rPr>
              <a:t>Organico</a:t>
            </a:r>
            <a:endParaRPr lang="en-US" spc="-48" dirty="0">
              <a:solidFill>
                <a:srgbClr val="000000"/>
              </a:solidFill>
              <a:latin typeface="Courier Prime"/>
            </a:endParaRPr>
          </a:p>
          <a:p>
            <a:pPr algn="just">
              <a:lnSpc>
                <a:spcPts val="2624"/>
              </a:lnSpc>
            </a:pPr>
            <a:r>
              <a:rPr lang="en-US" spc="-48" dirty="0">
                <a:solidFill>
                  <a:srgbClr val="000000"/>
                </a:solidFill>
                <a:latin typeface="Courier Prime"/>
              </a:rPr>
              <a:t>+ </a:t>
            </a:r>
            <a:r>
              <a:rPr lang="en-US" spc="-48" dirty="0" err="1">
                <a:solidFill>
                  <a:srgbClr val="000000"/>
                </a:solidFill>
                <a:latin typeface="Courier Prime"/>
              </a:rPr>
              <a:t>Acesso</a:t>
            </a:r>
            <a:r>
              <a:rPr lang="en-US" spc="-48" dirty="0">
                <a:solidFill>
                  <a:srgbClr val="000000"/>
                </a:solidFill>
                <a:latin typeface="Courier Prime"/>
              </a:rPr>
              <a:t> a </a:t>
            </a:r>
            <a:r>
              <a:rPr lang="en-US" spc="-48" dirty="0" err="1">
                <a:solidFill>
                  <a:srgbClr val="000000"/>
                </a:solidFill>
                <a:latin typeface="Courier Prime"/>
              </a:rPr>
              <a:t>variados</a:t>
            </a:r>
            <a:r>
              <a:rPr lang="en-US" spc="-48" dirty="0">
                <a:solidFill>
                  <a:srgbClr val="000000"/>
                </a:solidFill>
                <a:latin typeface="Courier Prime"/>
              </a:rPr>
              <a:t> </a:t>
            </a:r>
            <a:r>
              <a:rPr lang="en-US" spc="-48" dirty="0" err="1">
                <a:solidFill>
                  <a:srgbClr val="000000"/>
                </a:solidFill>
                <a:latin typeface="Courier Prime"/>
              </a:rPr>
              <a:t>tipos</a:t>
            </a:r>
            <a:r>
              <a:rPr lang="en-US" spc="-48" dirty="0">
                <a:solidFill>
                  <a:srgbClr val="000000"/>
                </a:solidFill>
                <a:latin typeface="Courier Prime"/>
              </a:rPr>
              <a:t> de </a:t>
            </a:r>
            <a:r>
              <a:rPr lang="en-US" spc="-48" dirty="0" err="1">
                <a:solidFill>
                  <a:srgbClr val="000000"/>
                </a:solidFill>
                <a:latin typeface="Courier Prime"/>
              </a:rPr>
              <a:t>público</a:t>
            </a:r>
            <a:endParaRPr lang="en-US" spc="-48" dirty="0">
              <a:solidFill>
                <a:srgbClr val="000000"/>
              </a:solidFill>
              <a:latin typeface="Courier Prime"/>
            </a:endParaRPr>
          </a:p>
          <a:p>
            <a:pPr algn="just">
              <a:lnSpc>
                <a:spcPts val="2624"/>
              </a:lnSpc>
            </a:pPr>
            <a:r>
              <a:rPr lang="en-US" spc="-48" dirty="0">
                <a:solidFill>
                  <a:srgbClr val="000000"/>
                </a:solidFill>
                <a:latin typeface="Courier Prime"/>
              </a:rPr>
              <a:t>+ </a:t>
            </a:r>
            <a:r>
              <a:rPr lang="en-US" spc="-48" dirty="0" err="1">
                <a:solidFill>
                  <a:srgbClr val="000000"/>
                </a:solidFill>
                <a:latin typeface="Courier Prime"/>
              </a:rPr>
              <a:t>Alcance</a:t>
            </a:r>
            <a:r>
              <a:rPr lang="en-US" spc="-48" dirty="0">
                <a:solidFill>
                  <a:srgbClr val="000000"/>
                </a:solidFill>
                <a:latin typeface="Courier Prime"/>
              </a:rPr>
              <a:t> </a:t>
            </a:r>
          </a:p>
        </p:txBody>
      </p:sp>
      <p:sp>
        <p:nvSpPr>
          <p:cNvPr id="17" name="Freeform 17"/>
          <p:cNvSpPr/>
          <p:nvPr/>
        </p:nvSpPr>
        <p:spPr>
          <a:xfrm>
            <a:off x="1243477" y="6684499"/>
            <a:ext cx="900087" cy="45823"/>
          </a:xfrm>
          <a:custGeom>
            <a:avLst/>
            <a:gdLst/>
            <a:ahLst/>
            <a:cxnLst/>
            <a:rect l="l" t="t" r="r" b="b"/>
            <a:pathLst>
              <a:path w="900087" h="45823">
                <a:moveTo>
                  <a:pt x="0" y="0"/>
                </a:moveTo>
                <a:lnTo>
                  <a:pt x="900087" y="0"/>
                </a:lnTo>
                <a:lnTo>
                  <a:pt x="900087" y="45823"/>
                </a:lnTo>
                <a:lnTo>
                  <a:pt x="0" y="45823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8" name="Freeform 18"/>
          <p:cNvSpPr/>
          <p:nvPr/>
        </p:nvSpPr>
        <p:spPr>
          <a:xfrm rot="8847490">
            <a:off x="4590029" y="6142839"/>
            <a:ext cx="1362460" cy="287355"/>
          </a:xfrm>
          <a:custGeom>
            <a:avLst/>
            <a:gdLst/>
            <a:ahLst/>
            <a:cxnLst/>
            <a:rect l="l" t="t" r="r" b="b"/>
            <a:pathLst>
              <a:path w="1362460" h="287355">
                <a:moveTo>
                  <a:pt x="0" y="0"/>
                </a:moveTo>
                <a:lnTo>
                  <a:pt x="1362461" y="0"/>
                </a:lnTo>
                <a:lnTo>
                  <a:pt x="1362461" y="287355"/>
                </a:lnTo>
                <a:lnTo>
                  <a:pt x="0" y="28735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9" name="TextBox 19"/>
          <p:cNvSpPr txBox="1"/>
          <p:nvPr/>
        </p:nvSpPr>
        <p:spPr>
          <a:xfrm>
            <a:off x="6402538" y="7422025"/>
            <a:ext cx="2730522" cy="337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2291">
                <a:solidFill>
                  <a:srgbClr val="000000"/>
                </a:solidFill>
                <a:latin typeface="TC Milo"/>
              </a:rPr>
              <a:t>YOUTUBE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6130650" y="7231576"/>
            <a:ext cx="1637149" cy="620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05"/>
              </a:lnSpc>
            </a:pPr>
            <a:r>
              <a:rPr lang="en-US" sz="4277">
                <a:solidFill>
                  <a:srgbClr val="000000"/>
                </a:solidFill>
                <a:latin typeface="TC Milo"/>
              </a:rPr>
              <a:t>3.</a:t>
            </a:r>
          </a:p>
        </p:txBody>
      </p:sp>
      <p:sp>
        <p:nvSpPr>
          <p:cNvPr id="21" name="Freeform 21"/>
          <p:cNvSpPr/>
          <p:nvPr/>
        </p:nvSpPr>
        <p:spPr>
          <a:xfrm>
            <a:off x="6402538" y="7759179"/>
            <a:ext cx="900087" cy="45823"/>
          </a:xfrm>
          <a:custGeom>
            <a:avLst/>
            <a:gdLst/>
            <a:ahLst/>
            <a:cxnLst/>
            <a:rect l="l" t="t" r="r" b="b"/>
            <a:pathLst>
              <a:path w="900087" h="45823">
                <a:moveTo>
                  <a:pt x="0" y="0"/>
                </a:moveTo>
                <a:lnTo>
                  <a:pt x="900088" y="0"/>
                </a:lnTo>
                <a:lnTo>
                  <a:pt x="900088" y="45823"/>
                </a:lnTo>
                <a:lnTo>
                  <a:pt x="0" y="45823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2" name="Freeform 22"/>
          <p:cNvSpPr/>
          <p:nvPr/>
        </p:nvSpPr>
        <p:spPr>
          <a:xfrm rot="5400000">
            <a:off x="6407888" y="6438445"/>
            <a:ext cx="1362460" cy="287355"/>
          </a:xfrm>
          <a:custGeom>
            <a:avLst/>
            <a:gdLst/>
            <a:ahLst/>
            <a:cxnLst/>
            <a:rect l="l" t="t" r="r" b="b"/>
            <a:pathLst>
              <a:path w="1362460" h="287355">
                <a:moveTo>
                  <a:pt x="0" y="0"/>
                </a:moveTo>
                <a:lnTo>
                  <a:pt x="1362460" y="0"/>
                </a:lnTo>
                <a:lnTo>
                  <a:pt x="1362460" y="287355"/>
                </a:lnTo>
                <a:lnTo>
                  <a:pt x="0" y="28735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3" name="Freeform 23"/>
          <p:cNvSpPr/>
          <p:nvPr/>
        </p:nvSpPr>
        <p:spPr>
          <a:xfrm rot="3823473">
            <a:off x="10342520" y="6191133"/>
            <a:ext cx="1362460" cy="287355"/>
          </a:xfrm>
          <a:custGeom>
            <a:avLst/>
            <a:gdLst/>
            <a:ahLst/>
            <a:cxnLst/>
            <a:rect l="l" t="t" r="r" b="b"/>
            <a:pathLst>
              <a:path w="1362460" h="287355">
                <a:moveTo>
                  <a:pt x="0" y="0"/>
                </a:moveTo>
                <a:lnTo>
                  <a:pt x="1362460" y="0"/>
                </a:lnTo>
                <a:lnTo>
                  <a:pt x="1362460" y="287355"/>
                </a:lnTo>
                <a:lnTo>
                  <a:pt x="0" y="28735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4" name="TextBox 24"/>
          <p:cNvSpPr txBox="1"/>
          <p:nvPr/>
        </p:nvSpPr>
        <p:spPr>
          <a:xfrm>
            <a:off x="12397301" y="7428538"/>
            <a:ext cx="2730522" cy="337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2291">
                <a:solidFill>
                  <a:srgbClr val="000000"/>
                </a:solidFill>
                <a:latin typeface="TC Milo"/>
              </a:rPr>
              <a:t>TIKTOK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2001451" y="7301452"/>
            <a:ext cx="1637149" cy="620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05"/>
              </a:lnSpc>
            </a:pPr>
            <a:r>
              <a:rPr lang="en-US" sz="4277" dirty="0">
                <a:solidFill>
                  <a:srgbClr val="000000"/>
                </a:solidFill>
                <a:latin typeface="TC Milo"/>
              </a:rPr>
              <a:t>4.</a:t>
            </a:r>
          </a:p>
        </p:txBody>
      </p:sp>
      <p:sp>
        <p:nvSpPr>
          <p:cNvPr id="26" name="Freeform 26"/>
          <p:cNvSpPr/>
          <p:nvPr/>
        </p:nvSpPr>
        <p:spPr>
          <a:xfrm rot="1764448">
            <a:off x="11859229" y="5683178"/>
            <a:ext cx="1362460" cy="287355"/>
          </a:xfrm>
          <a:custGeom>
            <a:avLst/>
            <a:gdLst/>
            <a:ahLst/>
            <a:cxnLst/>
            <a:rect l="l" t="t" r="r" b="b"/>
            <a:pathLst>
              <a:path w="1362460" h="287355">
                <a:moveTo>
                  <a:pt x="0" y="0"/>
                </a:moveTo>
                <a:lnTo>
                  <a:pt x="1362460" y="0"/>
                </a:lnTo>
                <a:lnTo>
                  <a:pt x="1362460" y="287355"/>
                </a:lnTo>
                <a:lnTo>
                  <a:pt x="0" y="28735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7" name="TextBox 27"/>
          <p:cNvSpPr txBox="1"/>
          <p:nvPr/>
        </p:nvSpPr>
        <p:spPr>
          <a:xfrm>
            <a:off x="13476349" y="4760280"/>
            <a:ext cx="2730522" cy="337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2291">
                <a:solidFill>
                  <a:srgbClr val="000000"/>
                </a:solidFill>
                <a:latin typeface="TC Milo"/>
              </a:rPr>
              <a:t>X - TWITTER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3204461" y="4569831"/>
            <a:ext cx="1637149" cy="620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05"/>
              </a:lnSpc>
            </a:pPr>
            <a:r>
              <a:rPr lang="en-US" sz="4277">
                <a:solidFill>
                  <a:srgbClr val="000000"/>
                </a:solidFill>
                <a:latin typeface="TC Milo"/>
              </a:rPr>
              <a:t>5.</a:t>
            </a:r>
          </a:p>
        </p:txBody>
      </p:sp>
      <p:sp>
        <p:nvSpPr>
          <p:cNvPr id="29" name="Freeform 29"/>
          <p:cNvSpPr/>
          <p:nvPr/>
        </p:nvSpPr>
        <p:spPr>
          <a:xfrm>
            <a:off x="13476349" y="5051612"/>
            <a:ext cx="900087" cy="45823"/>
          </a:xfrm>
          <a:custGeom>
            <a:avLst/>
            <a:gdLst/>
            <a:ahLst/>
            <a:cxnLst/>
            <a:rect l="l" t="t" r="r" b="b"/>
            <a:pathLst>
              <a:path w="900087" h="45823">
                <a:moveTo>
                  <a:pt x="0" y="0"/>
                </a:moveTo>
                <a:lnTo>
                  <a:pt x="900087" y="0"/>
                </a:lnTo>
                <a:lnTo>
                  <a:pt x="900087" y="45822"/>
                </a:lnTo>
                <a:lnTo>
                  <a:pt x="0" y="45822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0" name="TextBox 30"/>
          <p:cNvSpPr txBox="1"/>
          <p:nvPr/>
        </p:nvSpPr>
        <p:spPr>
          <a:xfrm>
            <a:off x="13241718" y="5078457"/>
            <a:ext cx="4800507" cy="2000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624"/>
              </a:lnSpc>
            </a:pPr>
            <a:r>
              <a:rPr lang="en-US" spc="-48" dirty="0">
                <a:solidFill>
                  <a:srgbClr val="000000"/>
                </a:solidFill>
                <a:latin typeface="Courier Prime"/>
              </a:rPr>
              <a:t>+ </a:t>
            </a:r>
            <a:r>
              <a:rPr lang="en-US" spc="-48" dirty="0" err="1">
                <a:solidFill>
                  <a:srgbClr val="000000"/>
                </a:solidFill>
                <a:latin typeface="Courier Prime"/>
              </a:rPr>
              <a:t>Instantaneidade</a:t>
            </a:r>
            <a:r>
              <a:rPr lang="en-US" spc="-48" dirty="0">
                <a:solidFill>
                  <a:srgbClr val="000000"/>
                </a:solidFill>
                <a:latin typeface="Courier Prime"/>
              </a:rPr>
              <a:t> </a:t>
            </a:r>
            <a:r>
              <a:rPr lang="en-US" spc="-48" dirty="0" err="1">
                <a:solidFill>
                  <a:srgbClr val="000000"/>
                </a:solidFill>
                <a:latin typeface="Courier Prime"/>
              </a:rPr>
              <a:t>na</a:t>
            </a:r>
            <a:r>
              <a:rPr lang="en-US" spc="-48" dirty="0">
                <a:solidFill>
                  <a:srgbClr val="000000"/>
                </a:solidFill>
                <a:latin typeface="Courier Prime"/>
              </a:rPr>
              <a:t> </a:t>
            </a:r>
            <a:r>
              <a:rPr lang="en-US" spc="-48" dirty="0" err="1">
                <a:solidFill>
                  <a:srgbClr val="000000"/>
                </a:solidFill>
                <a:latin typeface="Courier Prime"/>
              </a:rPr>
              <a:t>divulgação</a:t>
            </a:r>
            <a:r>
              <a:rPr lang="en-US" spc="-48" dirty="0">
                <a:solidFill>
                  <a:srgbClr val="000000"/>
                </a:solidFill>
                <a:latin typeface="Courier Prime"/>
              </a:rPr>
              <a:t> de </a:t>
            </a:r>
            <a:r>
              <a:rPr lang="en-US" spc="-48" dirty="0" err="1">
                <a:solidFill>
                  <a:srgbClr val="000000"/>
                </a:solidFill>
                <a:latin typeface="Courier Prime"/>
              </a:rPr>
              <a:t>descobertas</a:t>
            </a:r>
            <a:r>
              <a:rPr lang="en-US" spc="-48" dirty="0">
                <a:solidFill>
                  <a:srgbClr val="000000"/>
                </a:solidFill>
                <a:latin typeface="Courier Prime"/>
              </a:rPr>
              <a:t> e </a:t>
            </a:r>
            <a:r>
              <a:rPr lang="en-US" spc="-48" dirty="0" err="1">
                <a:solidFill>
                  <a:srgbClr val="000000"/>
                </a:solidFill>
                <a:latin typeface="Courier Prime"/>
              </a:rPr>
              <a:t>notícias</a:t>
            </a:r>
            <a:r>
              <a:rPr lang="en-US" spc="-48" dirty="0">
                <a:solidFill>
                  <a:srgbClr val="000000"/>
                </a:solidFill>
                <a:latin typeface="Courier Prime"/>
              </a:rPr>
              <a:t> </a:t>
            </a:r>
            <a:r>
              <a:rPr lang="en-US" spc="-48" dirty="0" err="1">
                <a:solidFill>
                  <a:srgbClr val="000000"/>
                </a:solidFill>
                <a:latin typeface="Courier Prime"/>
              </a:rPr>
              <a:t>científicas</a:t>
            </a:r>
            <a:endParaRPr lang="en-US" spc="-48" dirty="0">
              <a:solidFill>
                <a:srgbClr val="000000"/>
              </a:solidFill>
              <a:latin typeface="Courier Prime"/>
            </a:endParaRPr>
          </a:p>
          <a:p>
            <a:pPr algn="just">
              <a:lnSpc>
                <a:spcPts val="2624"/>
              </a:lnSpc>
            </a:pPr>
            <a:r>
              <a:rPr lang="en-US" spc="-48" dirty="0">
                <a:solidFill>
                  <a:srgbClr val="000000"/>
                </a:solidFill>
                <a:latin typeface="Courier Prime"/>
              </a:rPr>
              <a:t>+ </a:t>
            </a:r>
            <a:r>
              <a:rPr lang="en-US" spc="-48" dirty="0" err="1">
                <a:solidFill>
                  <a:srgbClr val="000000"/>
                </a:solidFill>
                <a:latin typeface="Courier Prime"/>
              </a:rPr>
              <a:t>Facilidade</a:t>
            </a:r>
            <a:r>
              <a:rPr lang="en-US" spc="-48" dirty="0">
                <a:solidFill>
                  <a:srgbClr val="000000"/>
                </a:solidFill>
                <a:latin typeface="Courier Prime"/>
              </a:rPr>
              <a:t> </a:t>
            </a:r>
            <a:r>
              <a:rPr lang="en-US" spc="-48" dirty="0" err="1">
                <a:solidFill>
                  <a:srgbClr val="000000"/>
                </a:solidFill>
                <a:latin typeface="Courier Prime"/>
              </a:rPr>
              <a:t>em</a:t>
            </a:r>
            <a:r>
              <a:rPr lang="en-US" spc="-48" dirty="0">
                <a:solidFill>
                  <a:srgbClr val="000000"/>
                </a:solidFill>
                <a:latin typeface="Courier Prime"/>
              </a:rPr>
              <a:t> </a:t>
            </a:r>
            <a:r>
              <a:rPr lang="en-US" spc="-48" dirty="0" err="1">
                <a:solidFill>
                  <a:srgbClr val="000000"/>
                </a:solidFill>
                <a:latin typeface="Courier Prime"/>
              </a:rPr>
              <a:t>compartilhar</a:t>
            </a:r>
            <a:r>
              <a:rPr lang="en-US" spc="-48" dirty="0">
                <a:solidFill>
                  <a:srgbClr val="000000"/>
                </a:solidFill>
                <a:latin typeface="Courier Prime"/>
              </a:rPr>
              <a:t> links para </a:t>
            </a:r>
            <a:r>
              <a:rPr lang="en-US" spc="-48" dirty="0" err="1">
                <a:solidFill>
                  <a:srgbClr val="000000"/>
                </a:solidFill>
                <a:latin typeface="Courier Prime"/>
              </a:rPr>
              <a:t>artigos</a:t>
            </a:r>
            <a:r>
              <a:rPr lang="en-US" spc="-48" dirty="0">
                <a:solidFill>
                  <a:srgbClr val="000000"/>
                </a:solidFill>
                <a:latin typeface="Courier Prime"/>
              </a:rPr>
              <a:t> </a:t>
            </a:r>
            <a:r>
              <a:rPr lang="en-US" spc="-48" dirty="0" err="1">
                <a:solidFill>
                  <a:srgbClr val="000000"/>
                </a:solidFill>
                <a:latin typeface="Courier Prime"/>
              </a:rPr>
              <a:t>científicos</a:t>
            </a:r>
            <a:r>
              <a:rPr lang="en-US" spc="-48" dirty="0">
                <a:solidFill>
                  <a:srgbClr val="000000"/>
                </a:solidFill>
                <a:latin typeface="Courier Prime"/>
              </a:rPr>
              <a:t>, </a:t>
            </a:r>
            <a:r>
              <a:rPr lang="en-US" spc="-48" dirty="0" err="1">
                <a:solidFill>
                  <a:srgbClr val="000000"/>
                </a:solidFill>
                <a:latin typeface="Courier Prime"/>
              </a:rPr>
              <a:t>eventos</a:t>
            </a:r>
            <a:r>
              <a:rPr lang="en-US" spc="-48" dirty="0">
                <a:solidFill>
                  <a:srgbClr val="000000"/>
                </a:solidFill>
                <a:latin typeface="Courier Prime"/>
              </a:rPr>
              <a:t> e outros </a:t>
            </a:r>
            <a:r>
              <a:rPr lang="en-US" spc="-48" dirty="0" err="1">
                <a:solidFill>
                  <a:srgbClr val="000000"/>
                </a:solidFill>
                <a:latin typeface="Courier Prime"/>
              </a:rPr>
              <a:t>recursos</a:t>
            </a:r>
            <a:r>
              <a:rPr lang="en-US" spc="-48" dirty="0">
                <a:solidFill>
                  <a:srgbClr val="000000"/>
                </a:solidFill>
                <a:latin typeface="Courier Prime"/>
              </a:rPr>
              <a:t> </a:t>
            </a:r>
            <a:r>
              <a:rPr lang="en-US" spc="-48" dirty="0" err="1">
                <a:solidFill>
                  <a:srgbClr val="000000"/>
                </a:solidFill>
                <a:latin typeface="Courier Prime"/>
              </a:rPr>
              <a:t>relacionados</a:t>
            </a:r>
            <a:r>
              <a:rPr lang="en-US" spc="-48" dirty="0">
                <a:solidFill>
                  <a:srgbClr val="000000"/>
                </a:solidFill>
                <a:latin typeface="Courier Prime"/>
              </a:rPr>
              <a:t> </a:t>
            </a:r>
            <a:r>
              <a:rPr lang="en-US" spc="-48" dirty="0" err="1">
                <a:solidFill>
                  <a:srgbClr val="000000"/>
                </a:solidFill>
                <a:latin typeface="Courier Prime"/>
              </a:rPr>
              <a:t>à</a:t>
            </a:r>
            <a:r>
              <a:rPr lang="en-US" spc="-48" dirty="0">
                <a:solidFill>
                  <a:srgbClr val="000000"/>
                </a:solidFill>
                <a:latin typeface="Courier Prime"/>
              </a:rPr>
              <a:t> </a:t>
            </a:r>
            <a:r>
              <a:rPr lang="en-US" spc="-48" dirty="0" err="1">
                <a:solidFill>
                  <a:srgbClr val="000000"/>
                </a:solidFill>
                <a:latin typeface="Courier Prime"/>
              </a:rPr>
              <a:t>investigação</a:t>
            </a:r>
            <a:endParaRPr lang="en-US" spc="-48" dirty="0">
              <a:solidFill>
                <a:srgbClr val="000000"/>
              </a:solidFill>
              <a:latin typeface="Courier Prime"/>
            </a:endParaRPr>
          </a:p>
        </p:txBody>
      </p:sp>
      <p:sp>
        <p:nvSpPr>
          <p:cNvPr id="31" name="Freeform 31"/>
          <p:cNvSpPr/>
          <p:nvPr/>
        </p:nvSpPr>
        <p:spPr>
          <a:xfrm>
            <a:off x="12397301" y="7742781"/>
            <a:ext cx="900087" cy="45823"/>
          </a:xfrm>
          <a:custGeom>
            <a:avLst/>
            <a:gdLst/>
            <a:ahLst/>
            <a:cxnLst/>
            <a:rect l="l" t="t" r="r" b="b"/>
            <a:pathLst>
              <a:path w="900087" h="45823">
                <a:moveTo>
                  <a:pt x="0" y="0"/>
                </a:moveTo>
                <a:lnTo>
                  <a:pt x="900088" y="0"/>
                </a:lnTo>
                <a:lnTo>
                  <a:pt x="900088" y="45822"/>
                </a:lnTo>
                <a:lnTo>
                  <a:pt x="0" y="45822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3" name="Freeform 33"/>
          <p:cNvSpPr/>
          <p:nvPr/>
        </p:nvSpPr>
        <p:spPr>
          <a:xfrm>
            <a:off x="2465764" y="4099793"/>
            <a:ext cx="893603" cy="305645"/>
          </a:xfrm>
          <a:custGeom>
            <a:avLst/>
            <a:gdLst/>
            <a:ahLst/>
            <a:cxnLst/>
            <a:rect l="l" t="t" r="r" b="b"/>
            <a:pathLst>
              <a:path w="893603" h="305645">
                <a:moveTo>
                  <a:pt x="0" y="0"/>
                </a:moveTo>
                <a:lnTo>
                  <a:pt x="893602" y="0"/>
                </a:lnTo>
                <a:lnTo>
                  <a:pt x="893602" y="305645"/>
                </a:lnTo>
                <a:lnTo>
                  <a:pt x="0" y="305645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4" name="Freeform 34"/>
          <p:cNvSpPr/>
          <p:nvPr/>
        </p:nvSpPr>
        <p:spPr>
          <a:xfrm>
            <a:off x="3359366" y="4030941"/>
            <a:ext cx="861132" cy="443349"/>
          </a:xfrm>
          <a:custGeom>
            <a:avLst/>
            <a:gdLst/>
            <a:ahLst/>
            <a:cxnLst/>
            <a:rect l="l" t="t" r="r" b="b"/>
            <a:pathLst>
              <a:path w="861132" h="443349">
                <a:moveTo>
                  <a:pt x="0" y="0"/>
                </a:moveTo>
                <a:lnTo>
                  <a:pt x="861133" y="0"/>
                </a:lnTo>
                <a:lnTo>
                  <a:pt x="861133" y="443349"/>
                </a:lnTo>
                <a:lnTo>
                  <a:pt x="0" y="443349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 t="-13412" b="-4461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6" name="Freeform 36"/>
          <p:cNvSpPr/>
          <p:nvPr/>
        </p:nvSpPr>
        <p:spPr>
          <a:xfrm>
            <a:off x="2920103" y="6739336"/>
            <a:ext cx="893603" cy="305645"/>
          </a:xfrm>
          <a:custGeom>
            <a:avLst/>
            <a:gdLst/>
            <a:ahLst/>
            <a:cxnLst/>
            <a:rect l="l" t="t" r="r" b="b"/>
            <a:pathLst>
              <a:path w="893603" h="305645">
                <a:moveTo>
                  <a:pt x="0" y="0"/>
                </a:moveTo>
                <a:lnTo>
                  <a:pt x="893602" y="0"/>
                </a:lnTo>
                <a:lnTo>
                  <a:pt x="893602" y="305645"/>
                </a:lnTo>
                <a:lnTo>
                  <a:pt x="0" y="305645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7" name="Freeform 37"/>
          <p:cNvSpPr/>
          <p:nvPr/>
        </p:nvSpPr>
        <p:spPr>
          <a:xfrm>
            <a:off x="3813705" y="6670484"/>
            <a:ext cx="861132" cy="443349"/>
          </a:xfrm>
          <a:custGeom>
            <a:avLst/>
            <a:gdLst/>
            <a:ahLst/>
            <a:cxnLst/>
            <a:rect l="l" t="t" r="r" b="b"/>
            <a:pathLst>
              <a:path w="861132" h="443349">
                <a:moveTo>
                  <a:pt x="0" y="0"/>
                </a:moveTo>
                <a:lnTo>
                  <a:pt x="861133" y="0"/>
                </a:lnTo>
                <a:lnTo>
                  <a:pt x="861133" y="443349"/>
                </a:lnTo>
                <a:lnTo>
                  <a:pt x="0" y="443349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 t="-13412" b="-4461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9" name="Freeform 39"/>
          <p:cNvSpPr/>
          <p:nvPr/>
        </p:nvSpPr>
        <p:spPr>
          <a:xfrm>
            <a:off x="15237992" y="4712288"/>
            <a:ext cx="893603" cy="305645"/>
          </a:xfrm>
          <a:custGeom>
            <a:avLst/>
            <a:gdLst/>
            <a:ahLst/>
            <a:cxnLst/>
            <a:rect l="l" t="t" r="r" b="b"/>
            <a:pathLst>
              <a:path w="893603" h="305645">
                <a:moveTo>
                  <a:pt x="0" y="0"/>
                </a:moveTo>
                <a:lnTo>
                  <a:pt x="893603" y="0"/>
                </a:lnTo>
                <a:lnTo>
                  <a:pt x="893603" y="305644"/>
                </a:lnTo>
                <a:lnTo>
                  <a:pt x="0" y="305644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0" name="Freeform 40"/>
          <p:cNvSpPr/>
          <p:nvPr/>
        </p:nvSpPr>
        <p:spPr>
          <a:xfrm>
            <a:off x="16131595" y="4643435"/>
            <a:ext cx="861132" cy="443349"/>
          </a:xfrm>
          <a:custGeom>
            <a:avLst/>
            <a:gdLst/>
            <a:ahLst/>
            <a:cxnLst/>
            <a:rect l="l" t="t" r="r" b="b"/>
            <a:pathLst>
              <a:path w="861132" h="443349">
                <a:moveTo>
                  <a:pt x="0" y="0"/>
                </a:moveTo>
                <a:lnTo>
                  <a:pt x="861132" y="0"/>
                </a:lnTo>
                <a:lnTo>
                  <a:pt x="861132" y="443350"/>
                </a:lnTo>
                <a:lnTo>
                  <a:pt x="0" y="443350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 t="-13412" b="-4461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1" name="Freeform 41"/>
          <p:cNvSpPr/>
          <p:nvPr/>
        </p:nvSpPr>
        <p:spPr>
          <a:xfrm>
            <a:off x="13153070" y="7304442"/>
            <a:ext cx="553917" cy="493490"/>
          </a:xfrm>
          <a:custGeom>
            <a:avLst/>
            <a:gdLst/>
            <a:ahLst/>
            <a:cxnLst/>
            <a:rect l="l" t="t" r="r" b="b"/>
            <a:pathLst>
              <a:path w="553917" h="493490">
                <a:moveTo>
                  <a:pt x="0" y="0"/>
                </a:moveTo>
                <a:lnTo>
                  <a:pt x="553917" y="0"/>
                </a:lnTo>
                <a:lnTo>
                  <a:pt x="553917" y="493489"/>
                </a:lnTo>
                <a:lnTo>
                  <a:pt x="0" y="493489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3" name="Freeform 43"/>
          <p:cNvSpPr/>
          <p:nvPr/>
        </p:nvSpPr>
        <p:spPr>
          <a:xfrm>
            <a:off x="7933639" y="7377161"/>
            <a:ext cx="893603" cy="305645"/>
          </a:xfrm>
          <a:custGeom>
            <a:avLst/>
            <a:gdLst/>
            <a:ahLst/>
            <a:cxnLst/>
            <a:rect l="l" t="t" r="r" b="b"/>
            <a:pathLst>
              <a:path w="893603" h="305645">
                <a:moveTo>
                  <a:pt x="0" y="0"/>
                </a:moveTo>
                <a:lnTo>
                  <a:pt x="893602" y="0"/>
                </a:lnTo>
                <a:lnTo>
                  <a:pt x="893602" y="305645"/>
                </a:lnTo>
                <a:lnTo>
                  <a:pt x="0" y="305645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4" name="Freeform 44"/>
          <p:cNvSpPr/>
          <p:nvPr/>
        </p:nvSpPr>
        <p:spPr>
          <a:xfrm>
            <a:off x="7168357" y="1511234"/>
            <a:ext cx="3155943" cy="1079448"/>
          </a:xfrm>
          <a:custGeom>
            <a:avLst/>
            <a:gdLst/>
            <a:ahLst/>
            <a:cxnLst/>
            <a:rect l="l" t="t" r="r" b="b"/>
            <a:pathLst>
              <a:path w="3155943" h="1079448">
                <a:moveTo>
                  <a:pt x="0" y="0"/>
                </a:moveTo>
                <a:lnTo>
                  <a:pt x="3155943" y="0"/>
                </a:lnTo>
                <a:lnTo>
                  <a:pt x="3155943" y="1079448"/>
                </a:lnTo>
                <a:lnTo>
                  <a:pt x="0" y="1079448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5" name="Freeform 45"/>
          <p:cNvSpPr/>
          <p:nvPr/>
        </p:nvSpPr>
        <p:spPr>
          <a:xfrm>
            <a:off x="9839266" y="1343143"/>
            <a:ext cx="2876877" cy="1481145"/>
          </a:xfrm>
          <a:custGeom>
            <a:avLst/>
            <a:gdLst/>
            <a:ahLst/>
            <a:cxnLst/>
            <a:rect l="l" t="t" r="r" b="b"/>
            <a:pathLst>
              <a:path w="2876877" h="1481145">
                <a:moveTo>
                  <a:pt x="0" y="0"/>
                </a:moveTo>
                <a:lnTo>
                  <a:pt x="2876877" y="0"/>
                </a:lnTo>
                <a:lnTo>
                  <a:pt x="2876877" y="1481145"/>
                </a:lnTo>
                <a:lnTo>
                  <a:pt x="0" y="1481145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 t="-13412" b="-4461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6" name="Freeform 46"/>
          <p:cNvSpPr/>
          <p:nvPr/>
        </p:nvSpPr>
        <p:spPr>
          <a:xfrm rot="12857813">
            <a:off x="5553575" y="1447127"/>
            <a:ext cx="1859057" cy="418736"/>
          </a:xfrm>
          <a:custGeom>
            <a:avLst/>
            <a:gdLst/>
            <a:ahLst/>
            <a:cxnLst/>
            <a:rect l="l" t="t" r="r" b="b"/>
            <a:pathLst>
              <a:path w="3273057" h="868848">
                <a:moveTo>
                  <a:pt x="0" y="0"/>
                </a:moveTo>
                <a:lnTo>
                  <a:pt x="3273057" y="0"/>
                </a:lnTo>
                <a:lnTo>
                  <a:pt x="3273057" y="868848"/>
                </a:lnTo>
                <a:lnTo>
                  <a:pt x="0" y="868848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7" name="Freeform 47"/>
          <p:cNvSpPr/>
          <p:nvPr/>
        </p:nvSpPr>
        <p:spPr>
          <a:xfrm rot="1459757">
            <a:off x="12710367" y="2106214"/>
            <a:ext cx="988188" cy="523740"/>
          </a:xfrm>
          <a:custGeom>
            <a:avLst/>
            <a:gdLst/>
            <a:ahLst/>
            <a:cxnLst/>
            <a:rect l="l" t="t" r="r" b="b"/>
            <a:pathLst>
              <a:path w="988188" h="523740">
                <a:moveTo>
                  <a:pt x="0" y="0"/>
                </a:moveTo>
                <a:lnTo>
                  <a:pt x="988189" y="0"/>
                </a:lnTo>
                <a:lnTo>
                  <a:pt x="988189" y="523740"/>
                </a:lnTo>
                <a:lnTo>
                  <a:pt x="0" y="523740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8" name="Freeform 48"/>
          <p:cNvSpPr/>
          <p:nvPr/>
        </p:nvSpPr>
        <p:spPr>
          <a:xfrm>
            <a:off x="16718818" y="2229646"/>
            <a:ext cx="395672" cy="395672"/>
          </a:xfrm>
          <a:custGeom>
            <a:avLst/>
            <a:gdLst/>
            <a:ahLst/>
            <a:cxnLst/>
            <a:rect l="l" t="t" r="r" b="b"/>
            <a:pathLst>
              <a:path w="395672" h="395672">
                <a:moveTo>
                  <a:pt x="0" y="0"/>
                </a:moveTo>
                <a:lnTo>
                  <a:pt x="395672" y="0"/>
                </a:lnTo>
                <a:lnTo>
                  <a:pt x="395672" y="395672"/>
                </a:lnTo>
                <a:lnTo>
                  <a:pt x="0" y="395672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9" name="Freeform 49"/>
          <p:cNvSpPr/>
          <p:nvPr/>
        </p:nvSpPr>
        <p:spPr>
          <a:xfrm>
            <a:off x="16412790" y="2690828"/>
            <a:ext cx="382101" cy="382101"/>
          </a:xfrm>
          <a:custGeom>
            <a:avLst/>
            <a:gdLst/>
            <a:ahLst/>
            <a:cxnLst/>
            <a:rect l="l" t="t" r="r" b="b"/>
            <a:pathLst>
              <a:path w="382101" h="382101">
                <a:moveTo>
                  <a:pt x="0" y="0"/>
                </a:moveTo>
                <a:lnTo>
                  <a:pt x="382100" y="0"/>
                </a:lnTo>
                <a:lnTo>
                  <a:pt x="382100" y="382101"/>
                </a:lnTo>
                <a:lnTo>
                  <a:pt x="0" y="382101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  <p:sp>
        <p:nvSpPr>
          <p:cNvPr id="50" name="TextBox 50"/>
          <p:cNvSpPr txBox="1"/>
          <p:nvPr/>
        </p:nvSpPr>
        <p:spPr>
          <a:xfrm>
            <a:off x="753504" y="310809"/>
            <a:ext cx="4927379" cy="20646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295"/>
              </a:lnSpc>
            </a:pPr>
            <a:r>
              <a:rPr lang="en-US" spc="-41" dirty="0">
                <a:solidFill>
                  <a:srgbClr val="000000"/>
                </a:solidFill>
                <a:latin typeface="Courier Prime"/>
              </a:rPr>
              <a:t>Este </a:t>
            </a:r>
            <a:r>
              <a:rPr lang="en-US" spc="-41" dirty="0" err="1">
                <a:solidFill>
                  <a:srgbClr val="000000"/>
                </a:solidFill>
                <a:latin typeface="Courier Prime"/>
              </a:rPr>
              <a:t>estudo</a:t>
            </a:r>
            <a:r>
              <a:rPr lang="en-US" spc="-41" dirty="0">
                <a:solidFill>
                  <a:srgbClr val="000000"/>
                </a:solidFill>
                <a:latin typeface="Courier Prime"/>
              </a:rPr>
              <a:t> visa </a:t>
            </a:r>
            <a:r>
              <a:rPr lang="en-US" spc="-41" dirty="0" err="1">
                <a:solidFill>
                  <a:srgbClr val="000000"/>
                </a:solidFill>
                <a:latin typeface="Courier Prime"/>
              </a:rPr>
              <a:t>problematizar</a:t>
            </a:r>
            <a:r>
              <a:rPr lang="en-US" spc="-41" dirty="0">
                <a:solidFill>
                  <a:srgbClr val="000000"/>
                </a:solidFill>
                <a:latin typeface="Courier Prime"/>
              </a:rPr>
              <a:t> a </a:t>
            </a:r>
            <a:r>
              <a:rPr lang="en-US" spc="-41" dirty="0" err="1">
                <a:solidFill>
                  <a:srgbClr val="9C2524"/>
                </a:solidFill>
                <a:latin typeface="Courier Prime"/>
              </a:rPr>
              <a:t>utilização</a:t>
            </a:r>
            <a:r>
              <a:rPr lang="en-US" spc="-41" dirty="0">
                <a:solidFill>
                  <a:srgbClr val="9C2524"/>
                </a:solidFill>
                <a:latin typeface="Courier Prime"/>
              </a:rPr>
              <a:t> das redes </a:t>
            </a:r>
            <a:r>
              <a:rPr lang="en-US" spc="-41" dirty="0" err="1">
                <a:solidFill>
                  <a:srgbClr val="9C2524"/>
                </a:solidFill>
                <a:latin typeface="Courier Prime"/>
              </a:rPr>
              <a:t>sociais</a:t>
            </a:r>
            <a:r>
              <a:rPr lang="en-US" spc="-41" dirty="0">
                <a:solidFill>
                  <a:srgbClr val="9C2524"/>
                </a:solidFill>
                <a:latin typeface="Courier Prime"/>
              </a:rPr>
              <a:t> </a:t>
            </a:r>
            <a:r>
              <a:rPr lang="en-US" spc="-41" dirty="0" err="1">
                <a:solidFill>
                  <a:srgbClr val="9C2524"/>
                </a:solidFill>
                <a:latin typeface="Courier Prime"/>
              </a:rPr>
              <a:t>pelas</a:t>
            </a:r>
            <a:r>
              <a:rPr lang="en-US" spc="-41" dirty="0">
                <a:solidFill>
                  <a:srgbClr val="9C2524"/>
                </a:solidFill>
                <a:latin typeface="Courier Prime"/>
              </a:rPr>
              <a:t> </a:t>
            </a:r>
            <a:r>
              <a:rPr lang="en-US" spc="-41" dirty="0" err="1">
                <a:solidFill>
                  <a:srgbClr val="9C2524"/>
                </a:solidFill>
                <a:latin typeface="Courier Prime"/>
              </a:rPr>
              <a:t>unidades</a:t>
            </a:r>
            <a:r>
              <a:rPr lang="en-US" spc="-41" dirty="0">
                <a:solidFill>
                  <a:srgbClr val="9C2524"/>
                </a:solidFill>
                <a:latin typeface="Courier Prime"/>
              </a:rPr>
              <a:t> de </a:t>
            </a:r>
            <a:r>
              <a:rPr lang="en-US" spc="-41" dirty="0" err="1">
                <a:solidFill>
                  <a:srgbClr val="9C2524"/>
                </a:solidFill>
                <a:latin typeface="Courier Prime"/>
              </a:rPr>
              <a:t>investigação</a:t>
            </a:r>
            <a:r>
              <a:rPr lang="en-US" spc="-41" dirty="0">
                <a:solidFill>
                  <a:srgbClr val="000000"/>
                </a:solidFill>
                <a:latin typeface="Courier Prime"/>
              </a:rPr>
              <a:t>, </a:t>
            </a:r>
            <a:r>
              <a:rPr lang="en-US" spc="-41" dirty="0" err="1">
                <a:solidFill>
                  <a:srgbClr val="000000"/>
                </a:solidFill>
                <a:latin typeface="Courier Prime"/>
              </a:rPr>
              <a:t>enfatizando</a:t>
            </a:r>
            <a:r>
              <a:rPr lang="en-US" spc="-41" dirty="0">
                <a:solidFill>
                  <a:srgbClr val="000000"/>
                </a:solidFill>
                <a:latin typeface="Courier Prime"/>
              </a:rPr>
              <a:t> a </a:t>
            </a:r>
            <a:r>
              <a:rPr lang="en-US" spc="-41" dirty="0" err="1">
                <a:solidFill>
                  <a:srgbClr val="000000"/>
                </a:solidFill>
                <a:latin typeface="Courier Prime"/>
              </a:rPr>
              <a:t>diversidade</a:t>
            </a:r>
            <a:r>
              <a:rPr lang="en-US" spc="-41" dirty="0">
                <a:solidFill>
                  <a:srgbClr val="000000"/>
                </a:solidFill>
                <a:latin typeface="Courier Prime"/>
              </a:rPr>
              <a:t> e </a:t>
            </a:r>
            <a:r>
              <a:rPr lang="en-US" spc="-41" dirty="0" err="1">
                <a:solidFill>
                  <a:srgbClr val="000000"/>
                </a:solidFill>
                <a:latin typeface="Courier Prime"/>
              </a:rPr>
              <a:t>quantidade</a:t>
            </a:r>
            <a:r>
              <a:rPr lang="en-US" spc="-41" dirty="0">
                <a:solidFill>
                  <a:srgbClr val="000000"/>
                </a:solidFill>
                <a:latin typeface="Courier Prime"/>
              </a:rPr>
              <a:t> de </a:t>
            </a:r>
            <a:r>
              <a:rPr lang="en-US" spc="-41" dirty="0" err="1">
                <a:solidFill>
                  <a:srgbClr val="000000"/>
                </a:solidFill>
                <a:latin typeface="Courier Prime"/>
              </a:rPr>
              <a:t>canais</a:t>
            </a:r>
            <a:r>
              <a:rPr lang="en-US" spc="-41" dirty="0">
                <a:solidFill>
                  <a:srgbClr val="000000"/>
                </a:solidFill>
                <a:latin typeface="Courier Prime"/>
              </a:rPr>
              <a:t> de </a:t>
            </a:r>
            <a:r>
              <a:rPr lang="en-US" spc="-41" dirty="0" err="1">
                <a:solidFill>
                  <a:srgbClr val="000000"/>
                </a:solidFill>
                <a:latin typeface="Courier Prime"/>
              </a:rPr>
              <a:t>comunicação</a:t>
            </a:r>
            <a:r>
              <a:rPr lang="en-US" spc="-41" dirty="0">
                <a:solidFill>
                  <a:srgbClr val="000000"/>
                </a:solidFill>
                <a:latin typeface="Courier Prime"/>
              </a:rPr>
              <a:t> </a:t>
            </a:r>
            <a:r>
              <a:rPr lang="en-US" spc="-41" dirty="0" err="1">
                <a:solidFill>
                  <a:srgbClr val="000000"/>
                </a:solidFill>
                <a:latin typeface="Courier Prime"/>
              </a:rPr>
              <a:t>disponíveis</a:t>
            </a:r>
            <a:r>
              <a:rPr lang="en-US" spc="-41" dirty="0">
                <a:solidFill>
                  <a:srgbClr val="000000"/>
                </a:solidFill>
                <a:latin typeface="Courier Prime"/>
              </a:rPr>
              <a:t>, </a:t>
            </a:r>
            <a:r>
              <a:rPr lang="en-US" spc="-41" dirty="0" err="1">
                <a:solidFill>
                  <a:srgbClr val="000000"/>
                </a:solidFill>
                <a:latin typeface="Courier Prime"/>
              </a:rPr>
              <a:t>bem</a:t>
            </a:r>
            <a:r>
              <a:rPr lang="en-US" spc="-41" dirty="0">
                <a:solidFill>
                  <a:srgbClr val="000000"/>
                </a:solidFill>
                <a:latin typeface="Courier Prime"/>
              </a:rPr>
              <a:t> </a:t>
            </a:r>
            <a:r>
              <a:rPr lang="en-US" spc="-41" dirty="0" err="1">
                <a:solidFill>
                  <a:srgbClr val="000000"/>
                </a:solidFill>
                <a:latin typeface="Courier Prime"/>
              </a:rPr>
              <a:t>como</a:t>
            </a:r>
            <a:r>
              <a:rPr lang="en-US" spc="-41" dirty="0">
                <a:solidFill>
                  <a:srgbClr val="000000"/>
                </a:solidFill>
                <a:latin typeface="Courier Prime"/>
              </a:rPr>
              <a:t> a </a:t>
            </a:r>
            <a:r>
              <a:rPr lang="en-US" spc="-41" dirty="0" err="1">
                <a:solidFill>
                  <a:srgbClr val="000000"/>
                </a:solidFill>
                <a:latin typeface="Courier Prime"/>
              </a:rPr>
              <a:t>necessidade</a:t>
            </a:r>
            <a:r>
              <a:rPr lang="en-US" spc="-41" dirty="0">
                <a:solidFill>
                  <a:srgbClr val="000000"/>
                </a:solidFill>
                <a:latin typeface="Courier Prime"/>
              </a:rPr>
              <a:t> de </a:t>
            </a:r>
            <a:r>
              <a:rPr lang="en-US" spc="-41" dirty="0" err="1">
                <a:solidFill>
                  <a:srgbClr val="9C2524"/>
                </a:solidFill>
                <a:latin typeface="Courier Prime"/>
              </a:rPr>
              <a:t>alinhá-los</a:t>
            </a:r>
            <a:r>
              <a:rPr lang="en-US" spc="-41" dirty="0">
                <a:solidFill>
                  <a:srgbClr val="9C2524"/>
                </a:solidFill>
                <a:latin typeface="Courier Prime"/>
              </a:rPr>
              <a:t> para </a:t>
            </a:r>
            <a:r>
              <a:rPr lang="en-US" spc="-41" dirty="0" err="1">
                <a:solidFill>
                  <a:srgbClr val="9C2524"/>
                </a:solidFill>
                <a:latin typeface="Courier Prime"/>
              </a:rPr>
              <a:t>uma</a:t>
            </a:r>
            <a:r>
              <a:rPr lang="en-US" spc="-41" dirty="0">
                <a:solidFill>
                  <a:srgbClr val="9C2524"/>
                </a:solidFill>
                <a:latin typeface="Courier Prime"/>
              </a:rPr>
              <a:t> </a:t>
            </a:r>
            <a:r>
              <a:rPr lang="en-US" spc="-41" dirty="0" err="1">
                <a:solidFill>
                  <a:srgbClr val="9C2524"/>
                </a:solidFill>
                <a:latin typeface="Courier Prime"/>
              </a:rPr>
              <a:t>comunicação</a:t>
            </a:r>
            <a:r>
              <a:rPr lang="en-US" spc="-41" dirty="0">
                <a:solidFill>
                  <a:srgbClr val="9C2524"/>
                </a:solidFill>
                <a:latin typeface="Courier Prime"/>
              </a:rPr>
              <a:t> </a:t>
            </a:r>
            <a:r>
              <a:rPr lang="en-US" spc="-41" dirty="0" err="1">
                <a:solidFill>
                  <a:srgbClr val="9C2524"/>
                </a:solidFill>
                <a:latin typeface="Courier Prime"/>
              </a:rPr>
              <a:t>mais</a:t>
            </a:r>
            <a:r>
              <a:rPr lang="en-US" spc="-41" dirty="0">
                <a:solidFill>
                  <a:srgbClr val="9C2524"/>
                </a:solidFill>
                <a:latin typeface="Courier Prime"/>
              </a:rPr>
              <a:t> </a:t>
            </a:r>
            <a:r>
              <a:rPr lang="en-US" spc="-41" dirty="0" err="1">
                <a:solidFill>
                  <a:srgbClr val="9C2524"/>
                </a:solidFill>
                <a:latin typeface="Courier Prime"/>
              </a:rPr>
              <a:t>eficaz</a:t>
            </a:r>
            <a:r>
              <a:rPr lang="en-US" spc="-41" dirty="0">
                <a:solidFill>
                  <a:srgbClr val="000000"/>
                </a:solidFill>
                <a:latin typeface="Courier Prime"/>
              </a:rPr>
              <a:t>. 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3980179" y="2092512"/>
            <a:ext cx="2602571" cy="3917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952"/>
              </a:lnSpc>
            </a:pPr>
            <a:r>
              <a:rPr lang="en-US" sz="2683" dirty="0">
                <a:solidFill>
                  <a:srgbClr val="000000"/>
                </a:solidFill>
                <a:latin typeface="TC Milo"/>
              </a:rPr>
              <a:t>PRONLEMÁTICA E OBJETO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13476349" y="9506343"/>
            <a:ext cx="4162220" cy="5706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00"/>
              </a:lnSpc>
              <a:spcBef>
                <a:spcPct val="0"/>
              </a:spcBef>
            </a:pPr>
            <a:r>
              <a:rPr lang="en-US" sz="2000" dirty="0">
                <a:solidFill>
                  <a:srgbClr val="9C2524"/>
                </a:solidFill>
                <a:latin typeface="TC Milo"/>
              </a:rPr>
              <a:t>LOUISE BEJA, FERNANDO BORGES E MARTA GRAÇA</a:t>
            </a:r>
          </a:p>
          <a:p>
            <a:pPr algn="ctr">
              <a:lnSpc>
                <a:spcPts val="2200"/>
              </a:lnSpc>
              <a:spcBef>
                <a:spcPct val="0"/>
              </a:spcBef>
            </a:pPr>
            <a:r>
              <a:rPr lang="en-US" sz="2000" dirty="0" err="1">
                <a:solidFill>
                  <a:srgbClr val="9C2524"/>
                </a:solidFill>
                <a:latin typeface="TC Milo"/>
              </a:rPr>
              <a:t>louisebeja@ij.uc.pt</a:t>
            </a:r>
            <a:r>
              <a:rPr lang="en-US" sz="2000" dirty="0">
                <a:solidFill>
                  <a:srgbClr val="9C2524"/>
                </a:solidFill>
                <a:latin typeface="TC Milo"/>
              </a:rPr>
              <a:t> 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523656" y="4598410"/>
            <a:ext cx="5158506" cy="13336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624"/>
              </a:lnSpc>
            </a:pPr>
            <a:r>
              <a:rPr lang="en-US" spc="-48" dirty="0">
                <a:solidFill>
                  <a:srgbClr val="000000"/>
                </a:solidFill>
                <a:latin typeface="Courier Prime"/>
              </a:rPr>
              <a:t>+ </a:t>
            </a:r>
            <a:r>
              <a:rPr lang="en-US" spc="-48" dirty="0" err="1">
                <a:solidFill>
                  <a:srgbClr val="000000"/>
                </a:solidFill>
                <a:latin typeface="Courier Prime"/>
              </a:rPr>
              <a:t>Profissionalismo</a:t>
            </a:r>
            <a:endParaRPr lang="en-US" spc="-48" dirty="0">
              <a:solidFill>
                <a:srgbClr val="000000"/>
              </a:solidFill>
              <a:latin typeface="Courier Prime"/>
            </a:endParaRPr>
          </a:p>
          <a:p>
            <a:pPr algn="just">
              <a:lnSpc>
                <a:spcPts val="2624"/>
              </a:lnSpc>
            </a:pPr>
            <a:r>
              <a:rPr lang="en-US" spc="-48" dirty="0">
                <a:solidFill>
                  <a:srgbClr val="000000"/>
                </a:solidFill>
                <a:latin typeface="Courier Prime"/>
              </a:rPr>
              <a:t>+ </a:t>
            </a:r>
            <a:r>
              <a:rPr lang="en-US" spc="-48" dirty="0" err="1">
                <a:solidFill>
                  <a:srgbClr val="000000"/>
                </a:solidFill>
                <a:latin typeface="Courier Prime"/>
              </a:rPr>
              <a:t>Público</a:t>
            </a:r>
            <a:r>
              <a:rPr lang="en-US" spc="-48" dirty="0">
                <a:solidFill>
                  <a:srgbClr val="000000"/>
                </a:solidFill>
                <a:latin typeface="Courier Prime"/>
              </a:rPr>
              <a:t> Alvo</a:t>
            </a:r>
          </a:p>
          <a:p>
            <a:pPr algn="just">
              <a:lnSpc>
                <a:spcPts val="2624"/>
              </a:lnSpc>
            </a:pPr>
            <a:r>
              <a:rPr lang="en-US" spc="-48" dirty="0">
                <a:solidFill>
                  <a:srgbClr val="000000"/>
                </a:solidFill>
                <a:latin typeface="Courier Prime"/>
              </a:rPr>
              <a:t>+ </a:t>
            </a:r>
            <a:r>
              <a:rPr lang="en-US" spc="-48" dirty="0" err="1">
                <a:solidFill>
                  <a:srgbClr val="000000"/>
                </a:solidFill>
                <a:latin typeface="Courier Prime"/>
              </a:rPr>
              <a:t>Possibilidade</a:t>
            </a:r>
            <a:r>
              <a:rPr lang="en-US" spc="-48" dirty="0">
                <a:solidFill>
                  <a:srgbClr val="000000"/>
                </a:solidFill>
                <a:latin typeface="Courier Prime"/>
              </a:rPr>
              <a:t> de </a:t>
            </a:r>
            <a:r>
              <a:rPr lang="en-US" spc="-48" dirty="0" err="1">
                <a:solidFill>
                  <a:srgbClr val="000000"/>
                </a:solidFill>
                <a:latin typeface="Courier Prime"/>
              </a:rPr>
              <a:t>conectar</a:t>
            </a:r>
            <a:r>
              <a:rPr lang="en-US" spc="-48" dirty="0">
                <a:solidFill>
                  <a:srgbClr val="000000"/>
                </a:solidFill>
                <a:latin typeface="Courier Prime"/>
              </a:rPr>
              <a:t> </a:t>
            </a:r>
            <a:r>
              <a:rPr lang="en-US" spc="-48" dirty="0" err="1">
                <a:solidFill>
                  <a:srgbClr val="000000"/>
                </a:solidFill>
                <a:latin typeface="Courier Prime"/>
              </a:rPr>
              <a:t>publicação</a:t>
            </a:r>
            <a:r>
              <a:rPr lang="en-US" spc="-48" dirty="0">
                <a:solidFill>
                  <a:srgbClr val="000000"/>
                </a:solidFill>
                <a:latin typeface="Courier Prime"/>
              </a:rPr>
              <a:t> com as </a:t>
            </a:r>
            <a:r>
              <a:rPr lang="en-US" spc="-48" dirty="0" err="1">
                <a:solidFill>
                  <a:srgbClr val="000000"/>
                </a:solidFill>
                <a:latin typeface="Courier Prime"/>
              </a:rPr>
              <a:t>diferentes</a:t>
            </a:r>
            <a:r>
              <a:rPr lang="en-US" spc="-48" dirty="0">
                <a:solidFill>
                  <a:srgbClr val="000000"/>
                </a:solidFill>
                <a:latin typeface="Courier Prime"/>
              </a:rPr>
              <a:t> redes </a:t>
            </a:r>
            <a:r>
              <a:rPr lang="en-US" spc="-48" dirty="0" err="1">
                <a:solidFill>
                  <a:srgbClr val="000000"/>
                </a:solidFill>
                <a:latin typeface="Courier Prime"/>
              </a:rPr>
              <a:t>sociais</a:t>
            </a:r>
            <a:r>
              <a:rPr lang="en-US" spc="-48" dirty="0">
                <a:solidFill>
                  <a:srgbClr val="000000"/>
                </a:solidFill>
                <a:latin typeface="Courier Prime"/>
              </a:rPr>
              <a:t> 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6130650" y="7888239"/>
            <a:ext cx="5745807" cy="1000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624"/>
              </a:lnSpc>
            </a:pPr>
            <a:r>
              <a:rPr lang="en-US" spc="-48" dirty="0">
                <a:solidFill>
                  <a:srgbClr val="000000"/>
                </a:solidFill>
                <a:latin typeface="Courier Prime"/>
              </a:rPr>
              <a:t>+ </a:t>
            </a:r>
            <a:r>
              <a:rPr lang="en-US" spc="-48" dirty="0" err="1">
                <a:solidFill>
                  <a:srgbClr val="000000"/>
                </a:solidFill>
                <a:latin typeface="Courier Prime"/>
              </a:rPr>
              <a:t>Fidelização</a:t>
            </a:r>
            <a:r>
              <a:rPr lang="en-US" spc="-48" dirty="0">
                <a:solidFill>
                  <a:srgbClr val="000000"/>
                </a:solidFill>
                <a:latin typeface="Courier Prime"/>
              </a:rPr>
              <a:t> do </a:t>
            </a:r>
            <a:r>
              <a:rPr lang="en-US" spc="-48" dirty="0" err="1">
                <a:solidFill>
                  <a:srgbClr val="000000"/>
                </a:solidFill>
                <a:latin typeface="Courier Prime"/>
              </a:rPr>
              <a:t>público</a:t>
            </a:r>
            <a:r>
              <a:rPr lang="en-US" spc="-48" dirty="0">
                <a:solidFill>
                  <a:srgbClr val="000000"/>
                </a:solidFill>
                <a:latin typeface="Courier Prime"/>
              </a:rPr>
              <a:t> </a:t>
            </a:r>
            <a:r>
              <a:rPr lang="en-US" spc="-48" dirty="0" err="1">
                <a:solidFill>
                  <a:srgbClr val="000000"/>
                </a:solidFill>
                <a:latin typeface="Courier Prime"/>
              </a:rPr>
              <a:t>ao</a:t>
            </a:r>
            <a:r>
              <a:rPr lang="en-US" spc="-48" dirty="0">
                <a:solidFill>
                  <a:srgbClr val="000000"/>
                </a:solidFill>
                <a:latin typeface="Courier Prime"/>
              </a:rPr>
              <a:t> canal</a:t>
            </a:r>
          </a:p>
          <a:p>
            <a:pPr algn="just">
              <a:lnSpc>
                <a:spcPts val="2624"/>
              </a:lnSpc>
            </a:pPr>
            <a:r>
              <a:rPr lang="en-US" spc="-48" dirty="0">
                <a:solidFill>
                  <a:srgbClr val="000000"/>
                </a:solidFill>
                <a:latin typeface="Courier Prime"/>
              </a:rPr>
              <a:t>+ </a:t>
            </a:r>
            <a:r>
              <a:rPr lang="en-US" spc="-48" dirty="0" err="1">
                <a:solidFill>
                  <a:srgbClr val="000000"/>
                </a:solidFill>
                <a:latin typeface="Courier Prime"/>
              </a:rPr>
              <a:t>Possibilidade</a:t>
            </a:r>
            <a:r>
              <a:rPr lang="en-US" spc="-48" dirty="0">
                <a:solidFill>
                  <a:srgbClr val="000000"/>
                </a:solidFill>
                <a:latin typeface="Courier Prime"/>
              </a:rPr>
              <a:t> de </a:t>
            </a:r>
            <a:r>
              <a:rPr lang="en-US" spc="-48" dirty="0" err="1">
                <a:solidFill>
                  <a:srgbClr val="000000"/>
                </a:solidFill>
                <a:latin typeface="Courier Prime"/>
              </a:rPr>
              <a:t>gravar</a:t>
            </a:r>
            <a:r>
              <a:rPr lang="en-US" spc="-48" dirty="0">
                <a:solidFill>
                  <a:srgbClr val="000000"/>
                </a:solidFill>
                <a:latin typeface="Courier Prime"/>
              </a:rPr>
              <a:t> </a:t>
            </a:r>
            <a:r>
              <a:rPr lang="en-US" spc="-48" dirty="0" err="1">
                <a:solidFill>
                  <a:srgbClr val="000000"/>
                </a:solidFill>
                <a:latin typeface="Courier Prime"/>
              </a:rPr>
              <a:t>conteúdos</a:t>
            </a:r>
            <a:r>
              <a:rPr lang="en-US" spc="-48" dirty="0">
                <a:solidFill>
                  <a:srgbClr val="000000"/>
                </a:solidFill>
                <a:latin typeface="Courier Prime"/>
              </a:rPr>
              <a:t> </a:t>
            </a:r>
            <a:r>
              <a:rPr lang="en-US" spc="-48" dirty="0" err="1">
                <a:solidFill>
                  <a:srgbClr val="000000"/>
                </a:solidFill>
                <a:latin typeface="Courier Prime"/>
              </a:rPr>
              <a:t>maiores</a:t>
            </a:r>
            <a:endParaRPr lang="en-US" spc="-48" dirty="0">
              <a:solidFill>
                <a:srgbClr val="000000"/>
              </a:solidFill>
              <a:latin typeface="Courier Prime"/>
            </a:endParaRPr>
          </a:p>
          <a:p>
            <a:pPr algn="just">
              <a:lnSpc>
                <a:spcPts val="2624"/>
              </a:lnSpc>
            </a:pPr>
            <a:r>
              <a:rPr lang="en-US" spc="-48" dirty="0">
                <a:solidFill>
                  <a:srgbClr val="000000"/>
                </a:solidFill>
                <a:latin typeface="Courier Prime"/>
              </a:rPr>
              <a:t>+ </a:t>
            </a:r>
            <a:r>
              <a:rPr lang="en-US" spc="-48" dirty="0" err="1">
                <a:solidFill>
                  <a:srgbClr val="000000"/>
                </a:solidFill>
                <a:latin typeface="Courier Prime"/>
              </a:rPr>
              <a:t>Alcance</a:t>
            </a:r>
            <a:r>
              <a:rPr lang="en-US" spc="-48" dirty="0">
                <a:solidFill>
                  <a:srgbClr val="000000"/>
                </a:solidFill>
                <a:latin typeface="Courier Prime"/>
              </a:rPr>
              <a:t> </a:t>
            </a:r>
            <a:r>
              <a:rPr lang="en-US" spc="-48" dirty="0" err="1">
                <a:solidFill>
                  <a:srgbClr val="000000"/>
                </a:solidFill>
                <a:latin typeface="Courier Prime"/>
              </a:rPr>
              <a:t>dependendo</a:t>
            </a:r>
            <a:r>
              <a:rPr lang="en-US" spc="-48" dirty="0">
                <a:solidFill>
                  <a:srgbClr val="000000"/>
                </a:solidFill>
                <a:latin typeface="Courier Prime"/>
              </a:rPr>
              <a:t> do </a:t>
            </a:r>
            <a:r>
              <a:rPr lang="en-US" spc="-48" dirty="0" err="1">
                <a:solidFill>
                  <a:srgbClr val="000000"/>
                </a:solidFill>
                <a:latin typeface="Courier Prime"/>
              </a:rPr>
              <a:t>conteúdo</a:t>
            </a:r>
            <a:endParaRPr lang="en-US" spc="-48" dirty="0">
              <a:solidFill>
                <a:srgbClr val="000000"/>
              </a:solidFill>
              <a:latin typeface="Courier Prime"/>
            </a:endParaRPr>
          </a:p>
        </p:txBody>
      </p:sp>
      <p:sp>
        <p:nvSpPr>
          <p:cNvPr id="55" name="TextBox 55"/>
          <p:cNvSpPr txBox="1"/>
          <p:nvPr/>
        </p:nvSpPr>
        <p:spPr>
          <a:xfrm>
            <a:off x="12001451" y="7899394"/>
            <a:ext cx="4068062" cy="1000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624"/>
              </a:lnSpc>
            </a:pPr>
            <a:r>
              <a:rPr lang="en-US" spc="-48" dirty="0">
                <a:solidFill>
                  <a:srgbClr val="000000"/>
                </a:solidFill>
                <a:latin typeface="Courier Prime"/>
              </a:rPr>
              <a:t>+ </a:t>
            </a:r>
            <a:r>
              <a:rPr lang="en-US" spc="-48" dirty="0" err="1">
                <a:solidFill>
                  <a:srgbClr val="000000"/>
                </a:solidFill>
                <a:latin typeface="Courier Prime"/>
              </a:rPr>
              <a:t>Engajamento</a:t>
            </a:r>
            <a:endParaRPr lang="en-US" spc="-48" dirty="0">
              <a:solidFill>
                <a:srgbClr val="000000"/>
              </a:solidFill>
              <a:latin typeface="Courier Prime"/>
            </a:endParaRPr>
          </a:p>
          <a:p>
            <a:pPr algn="just">
              <a:lnSpc>
                <a:spcPts val="2624"/>
              </a:lnSpc>
            </a:pPr>
            <a:r>
              <a:rPr lang="en-US" spc="-48" dirty="0">
                <a:solidFill>
                  <a:srgbClr val="000000"/>
                </a:solidFill>
                <a:latin typeface="Courier Prime"/>
              </a:rPr>
              <a:t>+ </a:t>
            </a:r>
            <a:r>
              <a:rPr lang="en-US" spc="-48" dirty="0" err="1">
                <a:solidFill>
                  <a:srgbClr val="000000"/>
                </a:solidFill>
                <a:latin typeface="Courier Prime"/>
              </a:rPr>
              <a:t>Alcance</a:t>
            </a:r>
            <a:endParaRPr lang="en-US" spc="-48" dirty="0">
              <a:solidFill>
                <a:srgbClr val="000000"/>
              </a:solidFill>
              <a:latin typeface="Courier Prime"/>
            </a:endParaRPr>
          </a:p>
          <a:p>
            <a:pPr algn="just">
              <a:lnSpc>
                <a:spcPts val="2624"/>
              </a:lnSpc>
            </a:pPr>
            <a:r>
              <a:rPr lang="en-US" spc="-48" dirty="0">
                <a:solidFill>
                  <a:srgbClr val="000000"/>
                </a:solidFill>
                <a:latin typeface="Courier Prime"/>
              </a:rPr>
              <a:t>+ </a:t>
            </a:r>
            <a:r>
              <a:rPr lang="en-US" spc="-48" dirty="0" err="1">
                <a:solidFill>
                  <a:srgbClr val="000000"/>
                </a:solidFill>
                <a:latin typeface="Courier Prime"/>
              </a:rPr>
              <a:t>Maior</a:t>
            </a:r>
            <a:r>
              <a:rPr lang="en-US" spc="-48" dirty="0">
                <a:solidFill>
                  <a:srgbClr val="000000"/>
                </a:solidFill>
                <a:latin typeface="Courier Prime"/>
              </a:rPr>
              <a:t> </a:t>
            </a:r>
            <a:r>
              <a:rPr lang="en-US" spc="-48" dirty="0" err="1">
                <a:solidFill>
                  <a:srgbClr val="000000"/>
                </a:solidFill>
                <a:latin typeface="Courier Prime"/>
              </a:rPr>
              <a:t>público</a:t>
            </a:r>
            <a:r>
              <a:rPr lang="en-US" spc="-48" dirty="0">
                <a:solidFill>
                  <a:srgbClr val="000000"/>
                </a:solidFill>
                <a:latin typeface="Courier Prime"/>
              </a:rPr>
              <a:t> </a:t>
            </a:r>
            <a:r>
              <a:rPr lang="en-US" spc="-48" dirty="0" err="1">
                <a:solidFill>
                  <a:srgbClr val="000000"/>
                </a:solidFill>
                <a:latin typeface="Courier Prime"/>
              </a:rPr>
              <a:t>jovem</a:t>
            </a:r>
            <a:endParaRPr lang="en-US" spc="-48" dirty="0">
              <a:solidFill>
                <a:srgbClr val="000000"/>
              </a:solidFill>
              <a:latin typeface="Courier Prime"/>
            </a:endParaRPr>
          </a:p>
        </p:txBody>
      </p:sp>
      <p:sp>
        <p:nvSpPr>
          <p:cNvPr id="56" name="TextBox 56"/>
          <p:cNvSpPr txBox="1"/>
          <p:nvPr/>
        </p:nvSpPr>
        <p:spPr>
          <a:xfrm>
            <a:off x="13495017" y="2301425"/>
            <a:ext cx="4800507" cy="666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5441" lvl="1" indent="-172721" algn="just">
              <a:lnSpc>
                <a:spcPts val="2624"/>
              </a:lnSpc>
              <a:buFont typeface="Arial"/>
              <a:buChar char="•"/>
            </a:pPr>
            <a:r>
              <a:rPr lang="en-US" spc="-48" dirty="0" err="1">
                <a:solidFill>
                  <a:srgbClr val="000000"/>
                </a:solidFill>
                <a:latin typeface="Courier Prime"/>
              </a:rPr>
              <a:t>Pouco</a:t>
            </a:r>
            <a:r>
              <a:rPr lang="en-US" spc="-48" dirty="0">
                <a:solidFill>
                  <a:srgbClr val="000000"/>
                </a:solidFill>
                <a:latin typeface="Courier Prime"/>
              </a:rPr>
              <a:t> </a:t>
            </a:r>
            <a:r>
              <a:rPr lang="en-US" spc="-48" dirty="0" err="1">
                <a:solidFill>
                  <a:srgbClr val="000000"/>
                </a:solidFill>
                <a:latin typeface="Courier Prime"/>
              </a:rPr>
              <a:t>investimento</a:t>
            </a:r>
            <a:r>
              <a:rPr lang="en-US" spc="-48" dirty="0">
                <a:solidFill>
                  <a:srgbClr val="000000"/>
                </a:solidFill>
                <a:latin typeface="Courier Prime"/>
              </a:rPr>
              <a:t> </a:t>
            </a:r>
            <a:r>
              <a:rPr lang="en-US" spc="-48" dirty="0" err="1">
                <a:solidFill>
                  <a:srgbClr val="000000"/>
                </a:solidFill>
                <a:latin typeface="Courier Prime"/>
              </a:rPr>
              <a:t>em</a:t>
            </a:r>
            <a:endParaRPr lang="en-US" spc="-48" dirty="0">
              <a:solidFill>
                <a:srgbClr val="000000"/>
              </a:solidFill>
              <a:latin typeface="Courier Prime"/>
            </a:endParaRPr>
          </a:p>
          <a:p>
            <a:pPr marL="345441" lvl="1" indent="-172721" algn="just">
              <a:lnSpc>
                <a:spcPts val="2624"/>
              </a:lnSpc>
              <a:buFont typeface="Arial"/>
              <a:buChar char="•"/>
            </a:pPr>
            <a:r>
              <a:rPr lang="en-US" spc="-48" dirty="0">
                <a:solidFill>
                  <a:srgbClr val="000000"/>
                </a:solidFill>
                <a:latin typeface="Courier Prime"/>
              </a:rPr>
              <a:t>Rede </a:t>
            </a:r>
            <a:r>
              <a:rPr lang="en-US" spc="-48" dirty="0" err="1">
                <a:solidFill>
                  <a:srgbClr val="000000"/>
                </a:solidFill>
                <a:latin typeface="Courier Prime"/>
              </a:rPr>
              <a:t>mais</a:t>
            </a:r>
            <a:r>
              <a:rPr lang="en-US" spc="-48" dirty="0">
                <a:solidFill>
                  <a:srgbClr val="000000"/>
                </a:solidFill>
                <a:latin typeface="Courier Prime"/>
              </a:rPr>
              <a:t> forte </a:t>
            </a:r>
            <a:r>
              <a:rPr lang="en-US" spc="-48" dirty="0" err="1">
                <a:solidFill>
                  <a:srgbClr val="000000"/>
                </a:solidFill>
                <a:latin typeface="Courier Prime"/>
              </a:rPr>
              <a:t>é</a:t>
            </a:r>
            <a:r>
              <a:rPr lang="en-US" spc="-48" dirty="0">
                <a:solidFill>
                  <a:srgbClr val="000000"/>
                </a:solidFill>
                <a:latin typeface="Courier Prime"/>
              </a:rPr>
              <a:t> o </a:t>
            </a:r>
          </a:p>
        </p:txBody>
      </p:sp>
      <p:sp>
        <p:nvSpPr>
          <p:cNvPr id="57" name="Freeform 2">
            <a:extLst>
              <a:ext uri="{FF2B5EF4-FFF2-40B4-BE49-F238E27FC236}">
                <a16:creationId xmlns:a16="http://schemas.microsoft.com/office/drawing/2014/main" id="{4ADB10FF-52B9-D4DE-620B-AD45210DED84}"/>
              </a:ext>
            </a:extLst>
          </p:cNvPr>
          <p:cNvSpPr/>
          <p:nvPr/>
        </p:nvSpPr>
        <p:spPr>
          <a:xfrm>
            <a:off x="14648324" y="4491677"/>
            <a:ext cx="589668" cy="636922"/>
          </a:xfrm>
          <a:custGeom>
            <a:avLst/>
            <a:gdLst/>
            <a:ahLst/>
            <a:cxnLst/>
            <a:rect l="l" t="t" r="r" b="b"/>
            <a:pathLst>
              <a:path w="1885067" h="1889256">
                <a:moveTo>
                  <a:pt x="0" y="0"/>
                </a:moveTo>
                <a:lnTo>
                  <a:pt x="1885067" y="0"/>
                </a:lnTo>
                <a:lnTo>
                  <a:pt x="1885067" y="1889256"/>
                </a:lnTo>
                <a:lnTo>
                  <a:pt x="0" y="18892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8" name="Freeform 2">
            <a:extLst>
              <a:ext uri="{FF2B5EF4-FFF2-40B4-BE49-F238E27FC236}">
                <a16:creationId xmlns:a16="http://schemas.microsoft.com/office/drawing/2014/main" id="{59016E71-057F-1813-3AE8-E73BC1B10C21}"/>
              </a:ext>
            </a:extLst>
          </p:cNvPr>
          <p:cNvSpPr/>
          <p:nvPr/>
        </p:nvSpPr>
        <p:spPr>
          <a:xfrm>
            <a:off x="7325758" y="7210367"/>
            <a:ext cx="589668" cy="636922"/>
          </a:xfrm>
          <a:custGeom>
            <a:avLst/>
            <a:gdLst/>
            <a:ahLst/>
            <a:cxnLst/>
            <a:rect l="l" t="t" r="r" b="b"/>
            <a:pathLst>
              <a:path w="1885067" h="1889256">
                <a:moveTo>
                  <a:pt x="0" y="0"/>
                </a:moveTo>
                <a:lnTo>
                  <a:pt x="1885067" y="0"/>
                </a:lnTo>
                <a:lnTo>
                  <a:pt x="1885067" y="1889256"/>
                </a:lnTo>
                <a:lnTo>
                  <a:pt x="0" y="18892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9" name="Freeform 2">
            <a:extLst>
              <a:ext uri="{FF2B5EF4-FFF2-40B4-BE49-F238E27FC236}">
                <a16:creationId xmlns:a16="http://schemas.microsoft.com/office/drawing/2014/main" id="{AF39D9EB-719C-259B-E2CD-1E6C18400265}"/>
              </a:ext>
            </a:extLst>
          </p:cNvPr>
          <p:cNvSpPr/>
          <p:nvPr/>
        </p:nvSpPr>
        <p:spPr>
          <a:xfrm>
            <a:off x="2305415" y="6553477"/>
            <a:ext cx="589668" cy="636922"/>
          </a:xfrm>
          <a:custGeom>
            <a:avLst/>
            <a:gdLst/>
            <a:ahLst/>
            <a:cxnLst/>
            <a:rect l="l" t="t" r="r" b="b"/>
            <a:pathLst>
              <a:path w="1885067" h="1889256">
                <a:moveTo>
                  <a:pt x="0" y="0"/>
                </a:moveTo>
                <a:lnTo>
                  <a:pt x="1885067" y="0"/>
                </a:lnTo>
                <a:lnTo>
                  <a:pt x="1885067" y="1889256"/>
                </a:lnTo>
                <a:lnTo>
                  <a:pt x="0" y="18892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0" name="Freeform 2">
            <a:extLst>
              <a:ext uri="{FF2B5EF4-FFF2-40B4-BE49-F238E27FC236}">
                <a16:creationId xmlns:a16="http://schemas.microsoft.com/office/drawing/2014/main" id="{3130B690-6210-9C93-80C7-466CB036B326}"/>
              </a:ext>
            </a:extLst>
          </p:cNvPr>
          <p:cNvSpPr/>
          <p:nvPr/>
        </p:nvSpPr>
        <p:spPr>
          <a:xfrm>
            <a:off x="1829465" y="3895771"/>
            <a:ext cx="589668" cy="636922"/>
          </a:xfrm>
          <a:custGeom>
            <a:avLst/>
            <a:gdLst/>
            <a:ahLst/>
            <a:cxnLst/>
            <a:rect l="l" t="t" r="r" b="b"/>
            <a:pathLst>
              <a:path w="1885067" h="1889256">
                <a:moveTo>
                  <a:pt x="0" y="0"/>
                </a:moveTo>
                <a:lnTo>
                  <a:pt x="1885067" y="0"/>
                </a:lnTo>
                <a:lnTo>
                  <a:pt x="1885067" y="1889256"/>
                </a:lnTo>
                <a:lnTo>
                  <a:pt x="0" y="18892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171</Words>
  <Application>Microsoft Macintosh PowerPoint</Application>
  <PresentationFormat>Personalizar</PresentationFormat>
  <Paragraphs>33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7" baseType="lpstr">
      <vt:lpstr>Calibri</vt:lpstr>
      <vt:lpstr>Courier Prime</vt:lpstr>
      <vt:lpstr>Aptos</vt:lpstr>
      <vt:lpstr>Arial</vt:lpstr>
      <vt:lpstr>TC Milo</vt:lpstr>
      <vt:lpstr>Office Theme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SciComPt2024</dc:title>
  <cp:lastModifiedBy>Louise Amorim Beja</cp:lastModifiedBy>
  <cp:revision>6</cp:revision>
  <dcterms:created xsi:type="dcterms:W3CDTF">2006-08-16T00:00:00Z</dcterms:created>
  <dcterms:modified xsi:type="dcterms:W3CDTF">2024-05-07T14:41:44Z</dcterms:modified>
  <dc:identifier>DAGEcrXzZ78</dc:identifier>
</cp:coreProperties>
</file>